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272" r:id="rId5"/>
    <p:sldId id="269" r:id="rId6"/>
    <p:sldId id="277" r:id="rId7"/>
    <p:sldId id="275" r:id="rId8"/>
    <p:sldId id="274" r:id="rId9"/>
    <p:sldId id="276" r:id="rId10"/>
    <p:sldId id="278" r:id="rId11"/>
    <p:sldId id="265" r:id="rId12"/>
    <p:sldId id="280" r:id="rId13"/>
    <p:sldId id="279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n Office add-in using modern JavaScript tools and techniques" id="{7E829F76-CD83-44A3-B3F7-007301260BD8}">
          <p14:sldIdLst>
            <p14:sldId id="257"/>
          </p14:sldIdLst>
        </p14:section>
        <p14:section name="Build an Office Add-in using React" id="{B0BFF9A6-974F-8449-8C5B-AB69438AA832}">
          <p14:sldIdLst>
            <p14:sldId id="263"/>
            <p14:sldId id="272"/>
            <p14:sldId id="269"/>
            <p14:sldId id="277"/>
            <p14:sldId id="275"/>
            <p14:sldId id="274"/>
            <p14:sldId id="276"/>
            <p14:sldId id="278"/>
            <p14:sldId id="265"/>
          </p14:sldIdLst>
        </p14:section>
        <p14:section name="Summary" id="{0515D85C-C91E-4BDB-B673-651C2D8A364D}">
          <p14:sldIdLst>
            <p14:sldId id="280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9" autoAdjust="0"/>
    <p:restoredTop sz="70357" autoAdjust="0"/>
  </p:normalViewPr>
  <p:slideViewPr>
    <p:cSldViewPr snapToGrid="0">
      <p:cViewPr varScale="1">
        <p:scale>
          <a:sx n="64" d="100"/>
          <a:sy n="64" d="100"/>
        </p:scale>
        <p:origin x="1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648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10/4/17 11:46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demo,</a:t>
            </a:r>
            <a:r>
              <a:rPr lang="en-US" baseline="0" dirty="0" smtClean="0"/>
              <a:t> we will create a new React add-in using the Office Yeoman generator and look at the use of the Office UI Fabric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1. Open the Demo/Lab</a:t>
            </a:r>
            <a:r>
              <a:rPr lang="en-US" baseline="0" dirty="0" smtClean="0"/>
              <a:t> markdown for this section in the module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2. Complete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Provision the Office add-in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Office add-in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steps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3. Update the code in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Office.initialize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update the A1 cell of the worksheet: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await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Excel.run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async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(context) =&gt; {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sheet =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context.workbook.worksheets.getActiveWorksheet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();</a:t>
            </a:r>
          </a:p>
          <a:p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range =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sheet.getRange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("A1:A1");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range.values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[["Hello World"]];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await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context.sync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});</a:t>
            </a: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4. Return to code and open </a:t>
            </a:r>
            <a:r>
              <a:rPr lang="en-US" sz="900" b="1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src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/components/</a:t>
            </a:r>
            <a:r>
              <a:rPr lang="en-US" sz="900" b="1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progress.tsx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show how the Spinner component from Office UI Fabric React is used.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5. Run the complete solution located in the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Demos/01 Build Add-in using React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folder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Stop the server on the previous steps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Clone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install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run start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add-in (or just refresh the one already running as it uses the same port)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57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start our</a:t>
            </a:r>
            <a:r>
              <a:rPr lang="en-US" baseline="0" dirty="0" smtClean="0"/>
              <a:t> journey into modern client frameworks and add-ins with React. Of all the client-side frameworks, React has a first class ticket for Office add-in developers. You will see that React has a template in the Office Yeoman generator and is highly supported by the Office UI Fabric.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React is a popular component-based JavaScript library built and maintained by Facebook. React leverages a virtual DOM to perform dynamic partial rendering of web content. With React, everything is JavaScript</a:t>
            </a:r>
            <a:r>
              <a:rPr lang="mr-IN" baseline="0" dirty="0" smtClean="0"/>
              <a:t>…</a:t>
            </a:r>
            <a:r>
              <a:rPr lang="en-US" baseline="0" dirty="0" smtClean="0"/>
              <a:t>even markup is represented as JavaScript via JSX. React perhaps most loved for it’s rich hierarchy of reusable components.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 very basic “Hello World” React</a:t>
            </a:r>
            <a:r>
              <a:rPr lang="en-US" baseline="0" dirty="0" smtClean="0"/>
              <a:t> application. Although just a fraction of </a:t>
            </a:r>
            <a:r>
              <a:rPr lang="en-US" baseline="0" dirty="0" err="1" smtClean="0"/>
              <a:t>React’s</a:t>
            </a:r>
            <a:r>
              <a:rPr lang="en-US" baseline="0" dirty="0" smtClean="0"/>
              <a:t> capabilities, this highlights some key concepts and is something you could copy this into </a:t>
            </a:r>
            <a:r>
              <a:rPr lang="en-US" baseline="0" dirty="0" err="1" smtClean="0"/>
              <a:t>Codepen.io</a:t>
            </a:r>
            <a:r>
              <a:rPr lang="en-US" baseline="0" dirty="0" smtClean="0"/>
              <a:t> and run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sample creates an “App” component that has a single “title” property.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very bottom of the sample shows how we use React to bootstrap this App component to an element in the DOM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Notice how the render function returns markup (specifically JSX)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will notice reference to both props and state. Properties are just that</a:t>
            </a:r>
            <a:r>
              <a:rPr lang="mr-IN" baseline="0" dirty="0" smtClean="0"/>
              <a:t>…</a:t>
            </a:r>
            <a:r>
              <a:rPr lang="en-US" baseline="0" dirty="0" smtClean="0"/>
              <a:t>properties of the component, while state is sort of an in-memory property. I say in-memory because the state is live bound</a:t>
            </a:r>
            <a:r>
              <a:rPr lang="mr-IN" baseline="0" dirty="0" smtClean="0"/>
              <a:t>…</a:t>
            </a:r>
            <a:r>
              <a:rPr lang="en-US" baseline="0" dirty="0" smtClean="0"/>
              <a:t>you update it and the element immediately updates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9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approaches for building Office</a:t>
            </a:r>
            <a:r>
              <a:rPr lang="en-US" baseline="0" dirty="0" smtClean="0"/>
              <a:t> add-ins with React</a:t>
            </a:r>
            <a:r>
              <a:rPr lang="mr-IN" baseline="0" dirty="0" smtClean="0"/>
              <a:t>…</a:t>
            </a:r>
            <a:r>
              <a:rPr lang="en-US" baseline="0" dirty="0" smtClean="0"/>
              <a:t>build a project or convert an existing project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new project, the Office Yeoman generator has a great React template that you can leverage to immediately get going.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existing projects that need to be converted, you can still use the Office Yeoman generator to generator the add-in </a:t>
            </a:r>
            <a:r>
              <a:rPr lang="en-US" baseline="0" dirty="0" err="1" smtClean="0"/>
              <a:t>xaml</a:t>
            </a:r>
            <a:r>
              <a:rPr lang="en-US" baseline="0" dirty="0" smtClean="0"/>
              <a:t> manifest. You also need to convert the web application to use SSL as add-ins won’t load from a normal http page</a:t>
            </a:r>
            <a:r>
              <a:rPr lang="mr-IN" baseline="0" dirty="0" smtClean="0"/>
              <a:t>…</a:t>
            </a:r>
            <a:r>
              <a:rPr lang="en-US" baseline="0" dirty="0" smtClean="0"/>
              <a:t>they must be https. Depending on the existing solution, this might be as simple as flipping an SSL flag but at worst involve creating a self-signed certificate. You also need to add references to </a:t>
            </a:r>
            <a:r>
              <a:rPr lang="en-US" baseline="0" dirty="0" err="1" smtClean="0"/>
              <a:t>Office.js</a:t>
            </a:r>
            <a:r>
              <a:rPr lang="en-US" baseline="0" dirty="0" smtClean="0"/>
              <a:t> and the Office UI Fabric React.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2:06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of the most important aspects</a:t>
            </a:r>
            <a:r>
              <a:rPr lang="en-US" baseline="0" dirty="0" smtClean="0"/>
              <a:t> of using a modern client-side framework with Office add-ins is how the framework is bootstrapped to the markup. Every page that loads in the add-in must call </a:t>
            </a:r>
            <a:r>
              <a:rPr lang="en-US" baseline="0" dirty="0" err="1" smtClean="0"/>
              <a:t>Office.initialize</a:t>
            </a:r>
            <a:r>
              <a:rPr lang="en-US" baseline="0" dirty="0" smtClean="0"/>
              <a:t> before running other scripts. It is a best practice to bootstrap the main React component to the DOM WITHIN the </a:t>
            </a:r>
            <a:r>
              <a:rPr lang="en-US" baseline="0" dirty="0" err="1" smtClean="0"/>
              <a:t>Office.initialize</a:t>
            </a:r>
            <a:r>
              <a:rPr lang="en-US" baseline="0" dirty="0" smtClean="0"/>
              <a:t> callback as seen here.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r>
              <a:rPr lang="en-US" baseline="0" dirty="0" smtClean="0"/>
              <a:t> applications are perfectly positioned to use the Office UI Fabric. In fact, all of the Office UI Fabric components are built with React and even have </a:t>
            </a:r>
            <a:r>
              <a:rPr lang="en-US" baseline="0" dirty="0" err="1" smtClean="0"/>
              <a:t>typings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. You will see a few of these components leveraged in the demonstration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2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side loading and debugging</a:t>
            </a:r>
            <a:r>
              <a:rPr lang="en-US" baseline="0" dirty="0" smtClean="0"/>
              <a:t> React add-ins, you have different options based on your developer environment. Office Online is available to all developer environments and involves uploading the add-in xml manifest through a new Office document in Office Online (via OneDrive). Debugging can be done with the browser developer tools.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Windows users, you can side load the add-in by creating a local network share, placing the add-in xml manifest in that share, and configuring the Office Client to look for add-ins in this location (via the Trusted Add-in Catalog settings of Trust Center). Visual Studio users can even attach a debugger to task pane add-ins running in the Win32 Office client.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9.xml"/><Relationship Id="rId24" Type="http://schemas.openxmlformats.org/officeDocument/2006/relationships/theme" Target="../theme/theme2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docs/add-ins/excel/excel-add-ins-get-started-react" TargetMode="External"/><Relationship Id="rId4" Type="http://schemas.openxmlformats.org/officeDocument/2006/relationships/hyperlink" Target="https://dev.office.com/docs/add-ins/design/using-office-ui-fabric-react" TargetMode="External"/><Relationship Id="rId5" Type="http://schemas.openxmlformats.org/officeDocument/2006/relationships/hyperlink" Target="https://dev.office.com/docs/add-ins/testing/create-a-network-shared-folder-catalog-for-task-pane-and-content-add-ins" TargetMode="External"/><Relationship Id="rId6" Type="http://schemas.openxmlformats.org/officeDocument/2006/relationships/hyperlink" Target="https://dev.office.com/docs/add-ins/testing/sideload-office-add-ins-for-testin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modern JavaScript tools and techniques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an Office Add-in using React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0464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Office </a:t>
            </a:r>
            <a:r>
              <a:rPr lang="en-US" dirty="0"/>
              <a:t>Yeoman generator </a:t>
            </a:r>
            <a:r>
              <a:rPr lang="en-US" dirty="0" smtClean="0"/>
              <a:t>includes a React template to get started quickly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 must </a:t>
            </a:r>
            <a:r>
              <a:rPr lang="en-US" dirty="0" smtClean="0"/>
              <a:t>bootstrap rending the root React component inside </a:t>
            </a:r>
            <a:r>
              <a:rPr lang="en-US" dirty="0" err="1"/>
              <a:t>Office.initialize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Office </a:t>
            </a:r>
            <a:r>
              <a:rPr lang="en-US" dirty="0"/>
              <a:t>UI Fabric </a:t>
            </a:r>
            <a:r>
              <a:rPr lang="en-US" dirty="0" smtClean="0"/>
              <a:t>React has 40+ components that are easily integrated into a React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201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Further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600986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/>
              <a:t>Build an Excel add-in using React</a:t>
            </a:r>
          </a:p>
          <a:p>
            <a:pPr marL="34290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dev.office.com/docs/add-ins/excel/excel-add-ins-get-started-react</a:t>
            </a:r>
            <a:endParaRPr lang="en-US" sz="1800" dirty="0" smtClean="0"/>
          </a:p>
          <a:p>
            <a:pPr marL="34290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/>
              <a:t>Use Office UI Fabric React in Office Add-ins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dev.office.com/docs/add-ins/design/using-office-ui-fabric-react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/>
              <a:t>Side-loading Office Add-ins for testing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dev.office.com/docs/add-ins/testing/create-a-network-shared-folder-catalog-for-task-pane-and-content-add-ins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 smtClean="0"/>
              <a:t>Side-loading Office Add-ins in Office Online for testing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6"/>
              </a:rPr>
              <a:t>https://</a:t>
            </a:r>
            <a:r>
              <a:rPr lang="en-US" sz="1800" dirty="0" smtClean="0">
                <a:hlinkClick r:id="rId6"/>
              </a:rPr>
              <a:t>dev.office.com/docs/add-ins/testing/sideload-office-add-ins-for-testing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76335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React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React 101</a:t>
            </a:r>
            <a:endParaRPr lang="en-US" dirty="0"/>
          </a:p>
          <a:p>
            <a:r>
              <a:rPr lang="en-US" dirty="0" smtClean="0"/>
              <a:t>Building add-ins with React</a:t>
            </a:r>
          </a:p>
          <a:p>
            <a:r>
              <a:rPr lang="en-US" dirty="0"/>
              <a:t>Side-loading and </a:t>
            </a:r>
            <a:r>
              <a:rPr lang="en-US" dirty="0" smtClean="0"/>
              <a:t>debugging</a:t>
            </a:r>
          </a:p>
          <a:p>
            <a:r>
              <a:rPr lang="en-US" dirty="0" smtClean="0"/>
              <a:t>Overview </a:t>
            </a:r>
            <a:r>
              <a:rPr lang="en-US" dirty="0"/>
              <a:t>of the sample</a:t>
            </a:r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React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React 101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923330"/>
          </a:xfrm>
        </p:spPr>
        <p:txBody>
          <a:bodyPr/>
          <a:lstStyle/>
          <a:p>
            <a:r>
              <a:rPr lang="en-US" dirty="0" smtClean="0"/>
              <a:t>React is a component-based JavaScript library </a:t>
            </a:r>
            <a:r>
              <a:rPr lang="en-US" dirty="0"/>
              <a:t>maintained by Facebook </a:t>
            </a:r>
            <a:r>
              <a:rPr lang="en-US" dirty="0" smtClean="0"/>
              <a:t>for building user interfaces. With React, everything is JavaScript, including HTML structures that are expressed via JSX.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692497"/>
          </a:xfrm>
        </p:spPr>
        <p:txBody>
          <a:bodyPr/>
          <a:lstStyle/>
          <a:p>
            <a:pPr algn="ctr"/>
            <a:r>
              <a:rPr lang="en-US" dirty="0" smtClean="0"/>
              <a:t>React is heavily component-based front-end development with a rich hierarchy of parent/child components to render a UI.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692497"/>
          </a:xfrm>
        </p:spPr>
        <p:txBody>
          <a:bodyPr/>
          <a:lstStyle/>
          <a:p>
            <a:pPr algn="ctr"/>
            <a:r>
              <a:rPr lang="en-US" dirty="0"/>
              <a:t>React components are typically written in JSX, a JavaScript extension </a:t>
            </a:r>
            <a:r>
              <a:rPr lang="en-US"/>
              <a:t>syntax </a:t>
            </a:r>
            <a:r>
              <a:rPr lang="en-US" smtClean="0"/>
              <a:t>allowing </a:t>
            </a:r>
            <a:r>
              <a:rPr lang="en-US" dirty="0"/>
              <a:t>HTML tag syntax to render subcomponents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692497"/>
          </a:xfrm>
        </p:spPr>
        <p:txBody>
          <a:bodyPr/>
          <a:lstStyle/>
          <a:p>
            <a:pPr algn="ctr"/>
            <a:r>
              <a:rPr lang="en-US" dirty="0"/>
              <a:t>React creates </a:t>
            </a:r>
            <a:r>
              <a:rPr lang="en-US" dirty="0" smtClean="0"/>
              <a:t>an in-memory </a:t>
            </a:r>
            <a:r>
              <a:rPr lang="en-US" dirty="0"/>
              <a:t>”virtual DOM</a:t>
            </a:r>
            <a:r>
              <a:rPr lang="en-US" dirty="0" smtClean="0"/>
              <a:t>” </a:t>
            </a:r>
            <a:r>
              <a:rPr lang="en-US" dirty="0"/>
              <a:t>computes </a:t>
            </a:r>
            <a:r>
              <a:rPr lang="en-US" dirty="0" smtClean="0"/>
              <a:t>differences</a:t>
            </a:r>
            <a:r>
              <a:rPr lang="en-US" dirty="0"/>
              <a:t>, and then updates </a:t>
            </a:r>
            <a:r>
              <a:rPr lang="en-US" dirty="0" smtClean="0"/>
              <a:t>the browser's displayed </a:t>
            </a:r>
            <a:r>
              <a:rPr lang="en-US" dirty="0"/>
              <a:t>DOM efficiently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434" y="95469"/>
            <a:ext cx="23708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101 - Sample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5138" y="1210325"/>
            <a:ext cx="5653087" cy="3411190"/>
          </a:xfrm>
        </p:spPr>
        <p:txBody>
          <a:bodyPr/>
          <a:lstStyle/>
          <a:p>
            <a:r>
              <a:rPr lang="en-US" dirty="0" smtClean="0"/>
              <a:t>Points of interest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Sample create an App component with title property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Component rendered to a DOM element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Component’s render function adds child elements (JSX)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Component can have only one root element (can wrap in div)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Component has custom properties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Items bound to component state are two-way bound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Events are bound with </a:t>
            </a:r>
            <a:r>
              <a:rPr lang="en-US" dirty="0" err="1" smtClean="0"/>
              <a:t>function.bind</a:t>
            </a:r>
            <a:r>
              <a:rPr lang="en-US" dirty="0" smtClean="0"/>
              <a:t> syntax (see input</a:t>
            </a:r>
            <a:r>
              <a:rPr lang="en-US" dirty="0"/>
              <a:t>)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Models are represented as a ref on the component (see input)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NOTE: This sample demonstrates just a small fraction of </a:t>
            </a:r>
            <a:r>
              <a:rPr lang="en-US" dirty="0" smtClean="0"/>
              <a:t>React. </a:t>
            </a:r>
            <a:r>
              <a:rPr lang="en-US" dirty="0"/>
              <a:t>It is meant to outline a few basic patterns of that framework.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544017" y="255097"/>
            <a:ext cx="5653087" cy="6463755"/>
          </a:xfrm>
          <a:ln>
            <a:solidFill>
              <a:schemeClr val="tx1"/>
            </a:solidFill>
          </a:ln>
        </p:spPr>
        <p:txBody>
          <a:bodyPr lIns="91440" tIns="91440" rIns="91440" bIns="9144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FF"/>
                </a:solidFill>
                <a:latin typeface="Menlo" charset="0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App </a:t>
            </a:r>
            <a:r>
              <a:rPr lang="en-US" sz="1050" b="0" dirty="0">
                <a:solidFill>
                  <a:srgbClr val="0000FF"/>
                </a:solidFill>
                <a:latin typeface="Menlo" charset="0"/>
              </a:rPr>
              <a:t>extends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React.Component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constructor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(props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super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(props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.state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{ items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[] }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}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render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const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stocks = </a:t>
            </a:r>
            <a:r>
              <a:rPr lang="en-US" sz="1050" b="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.state.items.map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((item, index) </a:t>
            </a:r>
            <a:r>
              <a:rPr lang="en-US" sz="1050" b="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(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&lt;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li&gt;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{item}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&lt;/li&gt;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));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return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(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&lt;div&gt;</a:t>
            </a:r>
            <a:endParaRPr lang="en-US" sz="1050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   &lt;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h1&gt;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{</a:t>
            </a:r>
            <a:r>
              <a:rPr lang="en-US" sz="1050" b="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.props.title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}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&lt;/h1&gt;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   &lt;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div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     &lt;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input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FF0000"/>
                </a:solidFill>
                <a:latin typeface="Menlo" charset="0"/>
              </a:rPr>
              <a:t>type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"text"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endParaRPr lang="en-US" sz="1050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           </a:t>
            </a:r>
            <a:r>
              <a:rPr lang="en-US" sz="1050" b="0" dirty="0" smtClean="0">
                <a:solidFill>
                  <a:srgbClr val="FF0000"/>
                </a:solidFill>
                <a:latin typeface="Menlo" charset="0"/>
              </a:rPr>
              <a:t>ref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latin typeface="Menlo" charset="0"/>
              </a:rPr>
              <a:t>newItem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endParaRPr lang="en-US" sz="1050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           </a:t>
            </a:r>
            <a:r>
              <a:rPr lang="en-US" sz="1050" b="0" dirty="0" err="1" smtClean="0">
                <a:solidFill>
                  <a:srgbClr val="FF0000"/>
                </a:solidFill>
                <a:latin typeface="Menlo" charset="0"/>
              </a:rPr>
              <a:t>onKeyPress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={</a:t>
            </a:r>
            <a:r>
              <a:rPr lang="en-US" sz="1050" b="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.add.bind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b="0" dirty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)} 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/&gt;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  &lt;/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div&gt;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   &lt;</a:t>
            </a:r>
            <a:r>
              <a:rPr lang="en-US" sz="1050" b="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&gt;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{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stocks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}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&lt;/</a:t>
            </a:r>
            <a:r>
              <a:rPr lang="en-US" sz="1050" b="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         &lt;/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div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&gt;</a:t>
            </a:r>
            <a:endParaRPr lang="en-US" sz="1050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);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}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add(event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if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event.key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"Enter"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   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var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list = </a:t>
            </a:r>
            <a:r>
              <a:rPr lang="en-US" sz="1050" b="0" dirty="0" err="1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.state.items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   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list.unshift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.refs.newItem.value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   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.setState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({items: list});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FF"/>
                </a:solidFill>
                <a:latin typeface="Menlo" charset="0"/>
              </a:rPr>
              <a:t>         </a:t>
            </a:r>
            <a:r>
              <a:rPr lang="en-US" sz="1050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.refs.newItem.value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""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   }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 }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 err="1">
                <a:solidFill>
                  <a:srgbClr val="000000"/>
                </a:solidFill>
                <a:latin typeface="Menlo" charset="0"/>
              </a:rPr>
              <a:t>ReactDOM.render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b="0" dirty="0">
                <a:solidFill>
                  <a:srgbClr val="800000"/>
                </a:solidFill>
                <a:latin typeface="Menlo" charset="0"/>
              </a:rPr>
              <a:t>&lt;App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>
                <a:solidFill>
                  <a:srgbClr val="FF0000"/>
                </a:solidFill>
                <a:latin typeface="Menlo" charset="0"/>
              </a:rPr>
              <a:t>title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"Hello World!"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800000"/>
                </a:solidFill>
                <a:latin typeface="Menlo" charset="0"/>
              </a:rPr>
              <a:t>/&gt;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sz="1050" b="0" dirty="0" err="1" smtClean="0">
                <a:solidFill>
                  <a:srgbClr val="000000"/>
                </a:solidFill>
                <a:latin typeface="Menlo" charset="0"/>
              </a:rPr>
              <a:t>document.getElementById</a:t>
            </a:r>
            <a:r>
              <a:rPr lang="en-US" sz="1050" b="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latin typeface="Menlo" charset="0"/>
              </a:rPr>
              <a:t>"app</a:t>
            </a:r>
            <a:r>
              <a:rPr lang="en-US" sz="1050" b="0" dirty="0" smtClean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sz="1050" b="0" dirty="0" smtClean="0">
                <a:solidFill>
                  <a:srgbClr val="000000"/>
                </a:solidFill>
                <a:latin typeface="Menlo" charset="0"/>
              </a:rPr>
              <a:t>));</a:t>
            </a:r>
            <a:endParaRPr lang="en-US" sz="1050" b="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95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add-ins with </a:t>
            </a:r>
            <a:r>
              <a:rPr lang="en-US" dirty="0"/>
              <a:t>React </a:t>
            </a:r>
            <a:r>
              <a:rPr lang="mr-IN" dirty="0"/>
              <a:t>–</a:t>
            </a:r>
            <a:r>
              <a:rPr lang="en-US" dirty="0"/>
              <a:t> Project Setup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756617"/>
          </a:xfrm>
        </p:spPr>
        <p:txBody>
          <a:bodyPr/>
          <a:lstStyle/>
          <a:p>
            <a:r>
              <a:rPr lang="en-US" dirty="0" smtClean="0"/>
              <a:t>New Projects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Use the Office Yeoman generator to provision a new Office add-in project using the React template option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398092"/>
          </a:xfrm>
        </p:spPr>
        <p:txBody>
          <a:bodyPr/>
          <a:lstStyle/>
          <a:p>
            <a:r>
              <a:rPr lang="en-US" dirty="0" smtClean="0"/>
              <a:t>Existing Projects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Run the Office Yeoman generator to provision the add-in manifest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Add dependencies to </a:t>
            </a:r>
            <a:r>
              <a:rPr lang="en-US" dirty="0" err="1"/>
              <a:t>Office.js</a:t>
            </a:r>
            <a:r>
              <a:rPr lang="en-US" dirty="0"/>
              <a:t> and the Office UI Fabric </a:t>
            </a:r>
            <a:r>
              <a:rPr lang="en-US" dirty="0" smtClean="0"/>
              <a:t>via </a:t>
            </a:r>
            <a:r>
              <a:rPr lang="en-US" dirty="0" err="1" smtClean="0"/>
              <a:t>package.json</a:t>
            </a:r>
            <a:r>
              <a:rPr lang="en-US" dirty="0" smtClean="0"/>
              <a:t> and </a:t>
            </a:r>
            <a:r>
              <a:rPr lang="en-US" dirty="0" err="1" smtClean="0"/>
              <a:t>npm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Convert the application to run with SSL (varies by project)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Update the application entry for Office to </a:t>
            </a:r>
            <a:r>
              <a:rPr lang="en-US" dirty="0" err="1" smtClean="0"/>
              <a:t>boostrap</a:t>
            </a:r>
            <a:r>
              <a:rPr lang="en-US" dirty="0" smtClean="0"/>
              <a:t> the root component from within </a:t>
            </a:r>
            <a:r>
              <a:rPr lang="en-US" dirty="0" err="1" smtClean="0"/>
              <a:t>Office.initialize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office.js</a:t>
            </a:r>
            <a:r>
              <a:rPr lang="en-US" dirty="0" smtClean="0"/>
              <a:t> and Office UI Fabric references to the markup page(s) (or make modifications to include them in the </a:t>
            </a:r>
            <a:r>
              <a:rPr lang="en-US" dirty="0" err="1" smtClean="0"/>
              <a:t>webpack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808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Office.initialize</a:t>
            </a:r>
            <a:r>
              <a:rPr lang="en-US" dirty="0" smtClean="0"/>
              <a:t> and React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1196789"/>
            <a:ext cx="12436475" cy="57977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Menlo" charset="0"/>
              </a:rPr>
              <a:t>// Bootstrap root component in </a:t>
            </a:r>
            <a:r>
              <a:rPr lang="en-US" sz="3200" dirty="0" err="1" smtClean="0">
                <a:solidFill>
                  <a:srgbClr val="008000"/>
                </a:solidFill>
                <a:latin typeface="Menlo" charset="0"/>
              </a:rPr>
              <a:t>Office.initialize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Office.initialize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()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render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3200" dirty="0" smtClean="0">
                <a:solidFill>
                  <a:srgbClr val="800000"/>
                </a:solidFill>
                <a:latin typeface="Menlo" charset="0"/>
              </a:rPr>
              <a:t>		&lt;</a:t>
            </a:r>
            <a:r>
              <a:rPr lang="en-US" sz="3200" dirty="0">
                <a:solidFill>
                  <a:srgbClr val="800000"/>
                </a:solidFill>
                <a:latin typeface="Menlo" charset="0"/>
              </a:rPr>
              <a:t>App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Menlo" charset="0"/>
              </a:rPr>
              <a:t>title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={title} </a:t>
            </a:r>
            <a:r>
              <a:rPr lang="en-US" sz="3200" dirty="0">
                <a:solidFill>
                  <a:srgbClr val="800000"/>
                </a:solidFill>
                <a:latin typeface="Menlo" charset="0"/>
              </a:rPr>
              <a:t>/&gt;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document.querySelector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'#container</a:t>
            </a:r>
            <a:r>
              <a:rPr lang="en-US" sz="3200" dirty="0" smtClean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);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};</a:t>
            </a:r>
            <a:endParaRPr lang="en-US" sz="32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1542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add-ins with </a:t>
            </a:r>
            <a:r>
              <a:rPr lang="en-US" dirty="0"/>
              <a:t>React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Office UI Fabric React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872581"/>
          </a:xfrm>
        </p:spPr>
        <p:txBody>
          <a:bodyPr/>
          <a:lstStyle/>
          <a:p>
            <a:r>
              <a:rPr lang="en-US" dirty="0" smtClean="0"/>
              <a:t>Office UI Fabric React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Includes 40+ robust and up-to-date </a:t>
            </a:r>
            <a:r>
              <a:rPr lang="en-US" dirty="0"/>
              <a:t>components built with the React framework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Integrate easily using office-</a:t>
            </a:r>
            <a:r>
              <a:rPr lang="en-US" dirty="0" err="1" smtClean="0"/>
              <a:t>ui</a:t>
            </a:r>
            <a:r>
              <a:rPr lang="en-US" dirty="0" smtClean="0"/>
              <a:t>-fabric-react </a:t>
            </a:r>
            <a:r>
              <a:rPr lang="en-US" dirty="0" err="1" smtClean="0"/>
              <a:t>npm</a:t>
            </a:r>
            <a:r>
              <a:rPr lang="en-US" dirty="0" smtClean="0"/>
              <a:t> package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Typing available for </a:t>
            </a:r>
            <a:r>
              <a:rPr lang="en-US" dirty="0" err="1" smtClean="0"/>
              <a:t>TypeScript</a:t>
            </a:r>
            <a:r>
              <a:rPr lang="en-US" dirty="0" smtClean="0"/>
              <a:t> projects</a:t>
            </a:r>
            <a:endParaRPr lang="en-US" dirty="0"/>
          </a:p>
          <a:p>
            <a:r>
              <a:rPr lang="en-US" dirty="0"/>
              <a:t>Office UI Fabric Core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Includes styles, icons, typography, brand icons, colors, grids, and more.</a:t>
            </a:r>
          </a:p>
          <a:p>
            <a:pPr lvl="1"/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26" y="2005456"/>
            <a:ext cx="5288899" cy="37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70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Side-loading and </a:t>
            </a:r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757439"/>
          </a:xfrm>
        </p:spPr>
        <p:txBody>
          <a:bodyPr/>
          <a:lstStyle/>
          <a:p>
            <a:r>
              <a:rPr lang="en-US" dirty="0" smtClean="0"/>
              <a:t>Side-loading (All environments)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Start the web host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Ensure your browser will accept the SSL certificate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Create a new Office Online document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Upload the manifest through the insert Office add-in dialog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Side-loading </a:t>
            </a:r>
            <a:r>
              <a:rPr lang="en-US" dirty="0" smtClean="0"/>
              <a:t>(Win32 Office Client)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Create a local share in the file system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Copy your manifest file to this local share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Open the Win32 Office client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Add the local share to </a:t>
            </a:r>
            <a:r>
              <a:rPr lang="en-US" dirty="0"/>
              <a:t>the Trusted Add-in Catalogs in the Trust </a:t>
            </a:r>
            <a:r>
              <a:rPr lang="en-US" dirty="0" smtClean="0"/>
              <a:t>Center &gt; </a:t>
            </a:r>
            <a:r>
              <a:rPr lang="en-US" dirty="0"/>
              <a:t>Trust Center </a:t>
            </a:r>
            <a:r>
              <a:rPr lang="en-US" dirty="0" smtClean="0"/>
              <a:t>Settings menu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051844"/>
          </a:xfrm>
        </p:spPr>
        <p:txBody>
          <a:bodyPr/>
          <a:lstStyle/>
          <a:p>
            <a:r>
              <a:rPr lang="en-US" dirty="0" smtClean="0"/>
              <a:t>Debugging in Office Online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Leverage the browser developer tools (F12) for debugging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Debugging in </a:t>
            </a:r>
            <a:r>
              <a:rPr lang="en-US" dirty="0" smtClean="0"/>
              <a:t>Win32 Office from Visual Studio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Open the menu in the </a:t>
            </a:r>
            <a:r>
              <a:rPr lang="en-US" dirty="0"/>
              <a:t>top right corner of the task </a:t>
            </a:r>
            <a:r>
              <a:rPr lang="en-US" dirty="0" smtClean="0"/>
              <a:t>pane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Select Attach </a:t>
            </a:r>
            <a:r>
              <a:rPr lang="en-US" dirty="0" smtClean="0"/>
              <a:t>Debugger to launch </a:t>
            </a:r>
            <a:r>
              <a:rPr lang="en-US" dirty="0"/>
              <a:t>the Visual Studio Just-in-Time Debugger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047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1938</Words>
  <Application>Microsoft Macintosh PowerPoint</Application>
  <PresentationFormat>Custom</PresentationFormat>
  <Paragraphs>198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Consolas</vt:lpstr>
      <vt:lpstr>Mangal</vt:lpstr>
      <vt:lpstr>Menlo</vt:lpstr>
      <vt:lpstr>Segoe UI</vt:lpstr>
      <vt:lpstr>Segoe UI Light</vt:lpstr>
      <vt:lpstr>Segoe UI Semibold</vt:lpstr>
      <vt:lpstr>Segoe UI Semilight</vt:lpstr>
      <vt:lpstr>Wingdings</vt:lpstr>
      <vt:lpstr>Arial</vt:lpstr>
      <vt:lpstr>Office 365 PPT Template - 2017</vt:lpstr>
      <vt:lpstr>3-50088_Microsoft_Inspire_Template</vt:lpstr>
      <vt:lpstr>Build an Office add-in using modern JavaScript tools and techniques</vt:lpstr>
      <vt:lpstr>Build an Office Add-in using React </vt:lpstr>
      <vt:lpstr>Build an Office Add-in using React </vt:lpstr>
      <vt:lpstr>React 101</vt:lpstr>
      <vt:lpstr>React 101 - Sample</vt:lpstr>
      <vt:lpstr>Building add-ins with React – Project Setup</vt:lpstr>
      <vt:lpstr>Office.initialize and React</vt:lpstr>
      <vt:lpstr>Building add-ins with React – Office UI Fabric React</vt:lpstr>
      <vt:lpstr>Side-loading and debugging</vt:lpstr>
      <vt:lpstr>Demo</vt:lpstr>
      <vt:lpstr>Summary</vt:lpstr>
      <vt:lpstr>Reading Further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2017-08-17T13:41:45Z</dcterms:created>
  <dcterms:modified xsi:type="dcterms:W3CDTF">2017-10-05T00:47:13Z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kirke@microsoft.com</vt:lpwstr>
  </property>
  <property fmtid="{D5CDD505-2E9C-101B-9397-08002B2CF9AE}" pid="6" name="MSIP_Label_f42aa342-8706-4288-bd11-ebb85995028c_SetDate">
    <vt:lpwstr>2017-08-17T08:41:54.6535616-05:00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